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2" r:id="rId6"/>
    <p:sldId id="265" r:id="rId7"/>
    <p:sldId id="266" r:id="rId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7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13030" y="-34290"/>
            <a:ext cx="12314555" cy="6925945"/>
          </a:xfrm>
          <a:prstGeom prst="rect">
            <a:avLst/>
          </a:prstGeom>
        </p:spPr>
      </p:pic>
      <p:pic>
        <p:nvPicPr>
          <p:cNvPr id="8" name="图片 7" descr="a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140" y="1255395"/>
            <a:ext cx="7054215" cy="32232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673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25" y="184373"/>
            <a:ext cx="675814" cy="76792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00710" y="1292860"/>
            <a:ext cx="614299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2400"/>
              </a:lnSpc>
            </a:pP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        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青岛海之圣生物工程有限公司成立于2003年，是集科研、生产、销售、服务于一体的一家高科技、自动化企业。自成立以来，海之圣公司秉承实业报国的事业理念，总投资达3.7亿元人民币，建立现代化健康产业基地，并率先在行业内践行“用制药理念生产健康产品”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pPr fontAlgn="auto">
              <a:lnSpc>
                <a:spcPts val="2400"/>
              </a:lnSpc>
            </a:pP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        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深耕大健康产业18年，海之圣持续投入研发力量，聚焦产品，践行“工匠”精神，并于2015年正式获得国家商务部颁发的第67张《直销经营许可证》。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pPr fontAlgn="auto">
              <a:lnSpc>
                <a:spcPts val="2400"/>
              </a:lnSpc>
            </a:pP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        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新起点，新征程，海之圣将继续“以产品为导向，以用户为中心，以创业者为本”，布局全球，创拓未来。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16635" y="770890"/>
            <a:ext cx="16516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方正大黑体_GBK" panose="02010600010101010101" charset="-122"/>
                <a:ea typeface="方正大黑体_GBK" panose="02010600010101010101" charset="-122"/>
              </a:rPr>
              <a:t>公司简介</a:t>
            </a:r>
            <a:endParaRPr lang="zh-CN" altLang="en-US" sz="2800">
              <a:solidFill>
                <a:schemeClr val="tx1">
                  <a:lumMod val="75000"/>
                  <a:lumOff val="25000"/>
                </a:schemeClr>
              </a:solidFill>
              <a:latin typeface="方正大黑体_GBK" panose="02010600010101010101" charset="-122"/>
              <a:ea typeface="方正大黑体_GBK" panose="02010600010101010101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635"/>
            <a:ext cx="12191365" cy="685673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25" y="184373"/>
            <a:ext cx="675814" cy="7679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25" y="184373"/>
            <a:ext cx="675814" cy="767926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582295" y="1407160"/>
            <a:ext cx="5685155" cy="4864735"/>
          </a:xfrm>
          <a:prstGeom prst="roundRect">
            <a:avLst>
              <a:gd name="adj" fmla="val 6037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26135" y="2162175"/>
            <a:ext cx="5197475" cy="419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2000"/>
              </a:lnSpc>
            </a:pPr>
            <a:r>
              <a:rPr lang="zh-CN" altLang="en-US" sz="1200">
                <a:solidFill>
                  <a:schemeClr val="bg1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1.接听客户电话，解答客户疑问，处理客户投诉;</a:t>
            </a:r>
            <a:endParaRPr lang="zh-CN" altLang="en-US" sz="1200">
              <a:solidFill>
                <a:schemeClr val="bg1"/>
              </a:solidFill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pPr fontAlgn="auto">
              <a:lnSpc>
                <a:spcPts val="2000"/>
              </a:lnSpc>
            </a:pPr>
            <a:r>
              <a:rPr lang="zh-CN" altLang="en-US" sz="1200">
                <a:solidFill>
                  <a:schemeClr val="bg1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2.服务存在问题，向公司提出改善意见和建议；</a:t>
            </a:r>
            <a:endParaRPr lang="zh-CN" altLang="en-US" sz="1200">
              <a:solidFill>
                <a:schemeClr val="bg1"/>
              </a:solidFill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pPr fontAlgn="auto">
              <a:lnSpc>
                <a:spcPts val="2000"/>
              </a:lnSpc>
            </a:pPr>
            <a:r>
              <a:rPr lang="zh-CN" altLang="en-US" sz="1200">
                <a:solidFill>
                  <a:schemeClr val="bg1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3.处理客户疑问和售后技术支持服务；</a:t>
            </a:r>
            <a:endParaRPr lang="zh-CN" altLang="en-US" sz="1200">
              <a:solidFill>
                <a:schemeClr val="bg1"/>
              </a:solidFill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pPr fontAlgn="auto">
              <a:lnSpc>
                <a:spcPts val="2000"/>
              </a:lnSpc>
            </a:pPr>
            <a:r>
              <a:rPr lang="zh-CN" altLang="en-US" sz="1200">
                <a:solidFill>
                  <a:schemeClr val="bg1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任职要求：</a:t>
            </a:r>
            <a:endParaRPr lang="zh-CN" altLang="en-US" sz="1200">
              <a:solidFill>
                <a:schemeClr val="bg1"/>
              </a:solidFill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pPr fontAlgn="auto">
              <a:lnSpc>
                <a:spcPts val="2000"/>
              </a:lnSpc>
            </a:pPr>
            <a:r>
              <a:rPr lang="zh-CN" altLang="en-US" sz="1200">
                <a:solidFill>
                  <a:schemeClr val="bg1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1.普通话标准、流利、反应灵敏；</a:t>
            </a:r>
            <a:endParaRPr lang="zh-CN" altLang="en-US" sz="1200">
              <a:solidFill>
                <a:schemeClr val="bg1"/>
              </a:solidFill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pPr fontAlgn="auto">
              <a:lnSpc>
                <a:spcPts val="2000"/>
              </a:lnSpc>
            </a:pPr>
            <a:r>
              <a:rPr lang="zh-CN" altLang="en-US" sz="1200">
                <a:solidFill>
                  <a:schemeClr val="bg1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2.擅长沟通，学习意识强，能快速理解公司的业务状况和客户的需求；</a:t>
            </a:r>
            <a:endParaRPr lang="zh-CN" altLang="en-US" sz="1200">
              <a:solidFill>
                <a:schemeClr val="bg1"/>
              </a:solidFill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pPr fontAlgn="auto">
              <a:lnSpc>
                <a:spcPts val="2000"/>
              </a:lnSpc>
            </a:pPr>
            <a:r>
              <a:rPr lang="zh-CN" altLang="en-US" sz="1200">
                <a:solidFill>
                  <a:schemeClr val="bg1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3.较强的责任心，良好的团队意识，细致耐心，具有一定的问题处理及文字组织能力；</a:t>
            </a:r>
            <a:endParaRPr lang="zh-CN" altLang="en-US" sz="1200">
              <a:solidFill>
                <a:schemeClr val="bg1"/>
              </a:solidFill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pPr fontAlgn="auto">
              <a:lnSpc>
                <a:spcPts val="2000"/>
              </a:lnSpc>
            </a:pPr>
            <a:r>
              <a:rPr lang="zh-CN" altLang="en-US" sz="1200">
                <a:solidFill>
                  <a:schemeClr val="bg1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4.有较强的客户服务意识及独立解决问题的能力；</a:t>
            </a:r>
            <a:endParaRPr lang="zh-CN" altLang="en-US" sz="1200">
              <a:solidFill>
                <a:schemeClr val="bg1"/>
              </a:solidFill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pPr fontAlgn="auto">
              <a:lnSpc>
                <a:spcPts val="2000"/>
              </a:lnSpc>
            </a:pPr>
            <a:r>
              <a:rPr lang="zh-CN" altLang="en-US" sz="1200">
                <a:solidFill>
                  <a:schemeClr val="bg1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5.大专以上学历优先</a:t>
            </a:r>
            <a:r>
              <a:rPr lang="zh-CN" altLang="en-US" sz="1200" smtClean="0">
                <a:solidFill>
                  <a:schemeClr val="bg1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。</a:t>
            </a:r>
            <a:endParaRPr lang="en-US" altLang="zh-CN" sz="1200" smtClean="0">
              <a:solidFill>
                <a:schemeClr val="bg1"/>
              </a:solidFill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pPr fontAlgn="auto">
              <a:lnSpc>
                <a:spcPts val="2000"/>
              </a:lnSpc>
            </a:pPr>
            <a:r>
              <a:rPr lang="zh-CN" altLang="en-US" sz="1200">
                <a:solidFill>
                  <a:schemeClr val="bg1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薪资待遇：</a:t>
            </a:r>
            <a:endParaRPr lang="zh-CN" altLang="en-US" sz="1200">
              <a:solidFill>
                <a:schemeClr val="bg1"/>
              </a:solidFill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pPr fontAlgn="auto">
              <a:lnSpc>
                <a:spcPts val="2000"/>
              </a:lnSpc>
            </a:pPr>
            <a:r>
              <a:rPr lang="en-US" altLang="zh-CN" sz="1200">
                <a:solidFill>
                  <a:schemeClr val="bg1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1.</a:t>
            </a:r>
            <a:r>
              <a:rPr lang="zh-CN" altLang="en-US" sz="1200">
                <a:solidFill>
                  <a:schemeClr val="bg1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工作时间早九晚六，享国家规定的法定假节日带薪休假</a:t>
            </a:r>
            <a:endParaRPr lang="zh-CN" altLang="en-US" sz="1200">
              <a:solidFill>
                <a:schemeClr val="bg1"/>
              </a:solidFill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pPr fontAlgn="auto">
              <a:lnSpc>
                <a:spcPts val="2000"/>
              </a:lnSpc>
            </a:pPr>
            <a:r>
              <a:rPr lang="en-US" altLang="zh-CN" sz="1200">
                <a:solidFill>
                  <a:schemeClr val="bg1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2.</a:t>
            </a:r>
            <a:r>
              <a:rPr lang="zh-CN" altLang="en-US" sz="1200">
                <a:solidFill>
                  <a:schemeClr val="bg1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中国传统节日发放福利，每月组织康乐活动；</a:t>
            </a:r>
            <a:endParaRPr lang="zh-CN" altLang="en-US" sz="1200">
              <a:solidFill>
                <a:schemeClr val="bg1"/>
              </a:solidFill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pPr fontAlgn="auto">
              <a:lnSpc>
                <a:spcPts val="2000"/>
              </a:lnSpc>
            </a:pPr>
            <a:r>
              <a:rPr lang="en-US" altLang="zh-CN" sz="1200">
                <a:solidFill>
                  <a:schemeClr val="bg1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3.90</a:t>
            </a:r>
            <a:r>
              <a:rPr lang="zh-CN" altLang="en-US" sz="1200">
                <a:solidFill>
                  <a:schemeClr val="bg1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后的团队，工作氛围超棒</a:t>
            </a:r>
            <a:r>
              <a:rPr lang="zh-CN" altLang="en-US" sz="1200" smtClean="0">
                <a:solidFill>
                  <a:schemeClr val="bg1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；</a:t>
            </a:r>
            <a:endParaRPr lang="en-US" altLang="zh-CN" sz="1200" smtClean="0">
              <a:solidFill>
                <a:schemeClr val="bg1"/>
              </a:solidFill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pPr fontAlgn="auto">
              <a:lnSpc>
                <a:spcPts val="2000"/>
              </a:lnSpc>
            </a:pPr>
            <a:r>
              <a:rPr lang="en-US" altLang="zh-CN" sz="1200" smtClean="0">
                <a:solidFill>
                  <a:schemeClr val="bg1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4.</a:t>
            </a:r>
            <a:r>
              <a:rPr lang="zh-CN" altLang="en-US" sz="1200" smtClean="0">
                <a:solidFill>
                  <a:schemeClr val="bg1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 </a:t>
            </a:r>
            <a:r>
              <a:rPr lang="zh-CN" altLang="en-US" sz="1200">
                <a:solidFill>
                  <a:schemeClr val="bg1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试用期</a:t>
            </a:r>
            <a:r>
              <a:rPr lang="zh-CN" altLang="en-US" sz="1200" smtClean="0">
                <a:solidFill>
                  <a:schemeClr val="bg1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待遇：</a:t>
            </a:r>
            <a:r>
              <a:rPr lang="en-US" altLang="zh-CN" sz="1200" smtClean="0">
                <a:solidFill>
                  <a:schemeClr val="bg1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3K-5K</a:t>
            </a:r>
            <a:endParaRPr lang="zh-CN" altLang="en-US" sz="1200">
              <a:solidFill>
                <a:schemeClr val="bg1"/>
              </a:solidFill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pPr fontAlgn="auto">
              <a:lnSpc>
                <a:spcPts val="2000"/>
              </a:lnSpc>
            </a:pPr>
            <a:endParaRPr lang="zh-CN" altLang="en-US" sz="1200">
              <a:solidFill>
                <a:schemeClr val="bg1"/>
              </a:solidFill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948180" y="1634490"/>
            <a:ext cx="2734945" cy="347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2000"/>
              </a:lnSpc>
            </a:pPr>
            <a:r>
              <a:rPr lang="zh-CN" altLang="en-US" sz="2000">
                <a:solidFill>
                  <a:schemeClr val="bg1"/>
                </a:solidFill>
                <a:latin typeface="方正大黑体_GBK" panose="02010600010101010101" charset="-122"/>
                <a:ea typeface="方正大黑体_GBK" panose="02010600010101010101" charset="-122"/>
                <a:cs typeface="Heiti SC Light" panose="02000000000000000000" charset="-122"/>
                <a:sym typeface="+mn-ea"/>
              </a:rPr>
              <a:t>客服人员岗位职责：</a:t>
            </a:r>
            <a:endParaRPr lang="zh-CN" altLang="en-US" sz="2000">
              <a:solidFill>
                <a:schemeClr val="bg1"/>
              </a:solidFill>
              <a:latin typeface="方正大黑体_GBK" panose="02010600010101010101" charset="-122"/>
              <a:ea typeface="方正大黑体_GBK" panose="02010600010101010101" charset="-122"/>
              <a:cs typeface="Heiti SC Light" panose="02000000000000000000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826339" y="1018974"/>
            <a:ext cx="962660" cy="962660"/>
            <a:chOff x="1331" y="1500"/>
            <a:chExt cx="1952" cy="1952"/>
          </a:xfrm>
        </p:grpSpPr>
        <p:sp>
          <p:nvSpPr>
            <p:cNvPr id="18" name="椭圆 17"/>
            <p:cNvSpPr/>
            <p:nvPr/>
          </p:nvSpPr>
          <p:spPr>
            <a:xfrm>
              <a:off x="1331" y="1500"/>
              <a:ext cx="1953" cy="1953"/>
            </a:xfrm>
            <a:prstGeom prst="ellipse">
              <a:avLst/>
            </a:prstGeom>
            <a:solidFill>
              <a:schemeClr val="bg1"/>
            </a:solidFill>
            <a:ln w="76200" cmpd="sng"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9" name="图片 18" descr="客服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2" y="1781"/>
              <a:ext cx="1522" cy="1361"/>
            </a:xfrm>
            <a:prstGeom prst="rect">
              <a:avLst/>
            </a:prstGeom>
          </p:spPr>
        </p:pic>
      </p:grpSp>
      <p:grpSp>
        <p:nvGrpSpPr>
          <p:cNvPr id="24" name="组合 23"/>
          <p:cNvGrpSpPr/>
          <p:nvPr/>
        </p:nvGrpSpPr>
        <p:grpSpPr>
          <a:xfrm>
            <a:off x="6718935" y="3483610"/>
            <a:ext cx="4869815" cy="1951355"/>
            <a:chOff x="11106" y="4048"/>
            <a:chExt cx="7669" cy="3073"/>
          </a:xfrm>
        </p:grpSpPr>
        <p:pic>
          <p:nvPicPr>
            <p:cNvPr id="20" name="图片 19" descr="地址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06" y="4048"/>
              <a:ext cx="1249" cy="1249"/>
            </a:xfrm>
            <a:prstGeom prst="rect">
              <a:avLst/>
            </a:prstGeom>
          </p:spPr>
        </p:pic>
        <p:pic>
          <p:nvPicPr>
            <p:cNvPr id="21" name="图片 20" descr="电话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06" y="5873"/>
              <a:ext cx="1249" cy="1249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12465" y="4165"/>
              <a:ext cx="6291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chemeClr val="accent5">
                      <a:lumMod val="50000"/>
                    </a:schemeClr>
                  </a:solidFill>
                  <a:latin typeface="方正大黑体_GBK" panose="02010600010101010101" charset="-122"/>
                  <a:ea typeface="方正大黑体_GBK" panose="02010600010101010101" charset="-122"/>
                  <a:cs typeface="方正大黑体_GBK" panose="02010600010101010101" charset="-122"/>
                </a:rPr>
                <a:t>公司地址：</a:t>
              </a:r>
              <a:endParaRPr lang="zh-CN" altLang="en-US">
                <a:solidFill>
                  <a:schemeClr val="accent5">
                    <a:lumMod val="50000"/>
                  </a:schemeClr>
                </a:solidFill>
                <a:latin typeface="方正大黑体_GBK" panose="02010600010101010101" charset="-122"/>
                <a:ea typeface="方正大黑体_GBK" panose="02010600010101010101" charset="-122"/>
                <a:cs typeface="方正大黑体_GBK" panose="02010600010101010101" charset="-122"/>
              </a:endParaRPr>
            </a:p>
            <a:p>
              <a:r>
                <a:rPr lang="zh-CN" altLang="en-US">
                  <a:solidFill>
                    <a:schemeClr val="accent5">
                      <a:lumMod val="50000"/>
                    </a:schemeClr>
                  </a:solidFill>
                  <a:latin typeface="方正大黑体_GBK" panose="02010600010101010101" charset="-122"/>
                  <a:ea typeface="方正大黑体_GBK" panose="02010600010101010101" charset="-122"/>
                  <a:cs typeface="方正大黑体_GBK" panose="02010600010101010101" charset="-122"/>
                </a:rPr>
                <a:t>崂山区苗岭路28号金领广场1号楼</a:t>
              </a:r>
              <a:endParaRPr lang="zh-CN" altLang="en-US">
                <a:solidFill>
                  <a:schemeClr val="accent5">
                    <a:lumMod val="50000"/>
                  </a:schemeClr>
                </a:solidFill>
                <a:latin typeface="方正大黑体_GBK" panose="02010600010101010101" charset="-122"/>
                <a:ea typeface="方正大黑体_GBK" panose="02010600010101010101" charset="-122"/>
                <a:cs typeface="方正大黑体_GBK" panose="02010600010101010101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2485" y="6035"/>
              <a:ext cx="6291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chemeClr val="accent5">
                      <a:lumMod val="50000"/>
                    </a:schemeClr>
                  </a:solidFill>
                  <a:latin typeface="方正大黑体_GBK" panose="02010600010101010101" charset="-122"/>
                  <a:ea typeface="方正大黑体_GBK" panose="02010600010101010101" charset="-122"/>
                  <a:cs typeface="方正大黑体_GBK" panose="02010600010101010101" charset="-122"/>
                </a:rPr>
                <a:t>联系电话：</a:t>
              </a:r>
              <a:endParaRPr lang="zh-CN" altLang="en-US">
                <a:solidFill>
                  <a:schemeClr val="accent5">
                    <a:lumMod val="50000"/>
                  </a:schemeClr>
                </a:solidFill>
                <a:latin typeface="方正大黑体_GBK" panose="02010600010101010101" charset="-122"/>
                <a:ea typeface="方正大黑体_GBK" panose="02010600010101010101" charset="-122"/>
                <a:cs typeface="方正大黑体_GBK" panose="02010600010101010101" charset="-122"/>
              </a:endParaRPr>
            </a:p>
            <a:p>
              <a:r>
                <a:rPr lang="zh-CN" altLang="en-US">
                  <a:solidFill>
                    <a:schemeClr val="accent5">
                      <a:lumMod val="50000"/>
                    </a:schemeClr>
                  </a:solidFill>
                  <a:latin typeface="方正大黑体_GBK" panose="02010600010101010101" charset="-122"/>
                  <a:ea typeface="方正大黑体_GBK" panose="02010600010101010101" charset="-122"/>
                  <a:cs typeface="方正大黑体_GBK" panose="02010600010101010101" charset="-122"/>
                </a:rPr>
                <a:t>宋女士：13553017077</a:t>
              </a:r>
              <a:endParaRPr lang="zh-CN" altLang="en-US">
                <a:solidFill>
                  <a:schemeClr val="accent5">
                    <a:lumMod val="50000"/>
                  </a:schemeClr>
                </a:solidFill>
                <a:latin typeface="方正大黑体_GBK" panose="02010600010101010101" charset="-122"/>
                <a:ea typeface="方正大黑体_GBK" panose="02010600010101010101" charset="-122"/>
                <a:cs typeface="方正大黑体_GBK" panose="02010600010101010101" charset="-122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6718935" y="1981835"/>
            <a:ext cx="4750435" cy="1501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2200"/>
              </a:lnSpc>
            </a:pPr>
            <a:r>
              <a:rPr lang="en-US" altLang="zh-CN">
                <a:solidFill>
                  <a:schemeClr val="accent5">
                    <a:lumMod val="50000"/>
                  </a:schemeClr>
                </a:solidFill>
                <a:latin typeface="方正大黑体_GBK" panose="02010600010101010101" charset="-122"/>
                <a:ea typeface="方正大黑体_GBK" panose="02010600010101010101" charset="-122"/>
                <a:cs typeface="方正大黑体_GBK" panose="02010600010101010101" charset="-122"/>
                <a:sym typeface="+mn-ea"/>
              </a:rPr>
              <a:t>    </a:t>
            </a:r>
            <a:r>
              <a:rPr lang="zh-CN" altLang="en-US">
                <a:solidFill>
                  <a:schemeClr val="accent5">
                    <a:lumMod val="50000"/>
                  </a:schemeClr>
                </a:solidFill>
                <a:latin typeface="方正大黑体_GBK" panose="02010600010101010101" charset="-122"/>
                <a:ea typeface="方正大黑体_GBK" panose="02010600010101010101" charset="-122"/>
                <a:cs typeface="方正大黑体_GBK" panose="02010600010101010101" charset="-122"/>
                <a:sym typeface="+mn-ea"/>
              </a:rPr>
              <a:t>在这里没有怀才不遇，没有勾心斗角，在这里不仅能学到专业技能，还有广阔的晋升空间，加入我们你会发现平台的选择大于自己的努力，我在这里等你呦！</a:t>
            </a:r>
            <a:endParaRPr lang="zh-CN" altLang="en-US">
              <a:solidFill>
                <a:schemeClr val="accent5">
                  <a:lumMod val="50000"/>
                </a:schemeClr>
              </a:solidFill>
              <a:latin typeface="方正大黑体_GBK" panose="02010600010101010101" charset="-122"/>
              <a:ea typeface="方正大黑体_GBK" panose="02010600010101010101" charset="-122"/>
              <a:cs typeface="方正大黑体_GBK" panose="02010600010101010101" charset="-122"/>
            </a:endParaRPr>
          </a:p>
          <a:p>
            <a:pPr fontAlgn="auto">
              <a:lnSpc>
                <a:spcPts val="2200"/>
              </a:lnSpc>
            </a:pPr>
            <a:endParaRPr lang="zh-CN" altLang="en-US">
              <a:solidFill>
                <a:schemeClr val="accent5">
                  <a:lumMod val="50000"/>
                </a:schemeClr>
              </a:solidFill>
              <a:latin typeface="方正大黑体_GBK" panose="02010600010101010101" charset="-122"/>
              <a:ea typeface="方正大黑体_GBK" panose="02010600010101010101" charset="-122"/>
              <a:cs typeface="方正大黑体_GBK" panose="0201060001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25" y="184373"/>
            <a:ext cx="675814" cy="767926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582295" y="1407160"/>
            <a:ext cx="5685155" cy="4864735"/>
          </a:xfrm>
          <a:prstGeom prst="roundRect">
            <a:avLst>
              <a:gd name="adj" fmla="val 6037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26135" y="2162175"/>
            <a:ext cx="5197475" cy="3938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2000"/>
              </a:lnSpc>
            </a:pPr>
            <a:r>
              <a:rPr lang="zh-CN" altLang="en-US" sz="1200">
                <a:solidFill>
                  <a:schemeClr val="bg1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1.负责日常参观接待的讲解工作；</a:t>
            </a:r>
            <a:endParaRPr lang="zh-CN" altLang="en-US" sz="1200">
              <a:solidFill>
                <a:schemeClr val="bg1"/>
              </a:solidFill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pPr fontAlgn="auto">
              <a:lnSpc>
                <a:spcPts val="2000"/>
              </a:lnSpc>
            </a:pPr>
            <a:r>
              <a:rPr lang="zh-CN" altLang="en-US" sz="1200">
                <a:solidFill>
                  <a:schemeClr val="bg1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2.负责讲解过程中，公司展品的安全、监护；</a:t>
            </a:r>
            <a:endParaRPr lang="zh-CN" altLang="en-US" sz="1200">
              <a:solidFill>
                <a:schemeClr val="bg1"/>
              </a:solidFill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pPr fontAlgn="auto">
              <a:lnSpc>
                <a:spcPts val="2000"/>
              </a:lnSpc>
            </a:pPr>
            <a:r>
              <a:rPr lang="zh-CN" altLang="en-US" sz="1200">
                <a:solidFill>
                  <a:schemeClr val="bg1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3.负责参观接待的信息反馈、相关报道；</a:t>
            </a:r>
            <a:endParaRPr lang="zh-CN" altLang="en-US" sz="1200">
              <a:solidFill>
                <a:schemeClr val="bg1"/>
              </a:solidFill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pPr fontAlgn="auto">
              <a:lnSpc>
                <a:spcPts val="2000"/>
              </a:lnSpc>
            </a:pPr>
            <a:r>
              <a:rPr lang="zh-CN" altLang="en-US" sz="1200">
                <a:solidFill>
                  <a:schemeClr val="bg1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任职要求：</a:t>
            </a:r>
            <a:endParaRPr lang="zh-CN" altLang="en-US" sz="1200">
              <a:solidFill>
                <a:schemeClr val="bg1"/>
              </a:solidFill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pPr fontAlgn="auto">
              <a:lnSpc>
                <a:spcPts val="2000"/>
              </a:lnSpc>
            </a:pPr>
            <a:r>
              <a:rPr lang="zh-CN" altLang="en-US" sz="1200">
                <a:solidFill>
                  <a:schemeClr val="bg1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1.专科以上学历，形象气质佳，</a:t>
            </a:r>
            <a:endParaRPr lang="zh-CN" altLang="en-US" sz="1200">
              <a:solidFill>
                <a:schemeClr val="bg1"/>
              </a:solidFill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pPr fontAlgn="auto">
              <a:lnSpc>
                <a:spcPts val="2000"/>
              </a:lnSpc>
            </a:pPr>
            <a:r>
              <a:rPr lang="zh-CN" altLang="en-US" sz="1200">
                <a:solidFill>
                  <a:schemeClr val="bg1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2.普通话标准，具备第二种语言会话能力；</a:t>
            </a:r>
            <a:endParaRPr lang="zh-CN" altLang="en-US" sz="1200">
              <a:solidFill>
                <a:schemeClr val="bg1"/>
              </a:solidFill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pPr fontAlgn="auto">
              <a:lnSpc>
                <a:spcPts val="2000"/>
              </a:lnSpc>
            </a:pPr>
            <a:r>
              <a:rPr lang="zh-CN" altLang="en-US" sz="1200">
                <a:solidFill>
                  <a:schemeClr val="bg1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3.身体健康，五官端正，精力充沛；</a:t>
            </a:r>
            <a:endParaRPr lang="zh-CN" altLang="en-US" sz="1200">
              <a:solidFill>
                <a:schemeClr val="bg1"/>
              </a:solidFill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pPr fontAlgn="auto">
              <a:lnSpc>
                <a:spcPts val="2000"/>
              </a:lnSpc>
            </a:pPr>
            <a:r>
              <a:rPr lang="zh-CN" altLang="en-US" sz="1200">
                <a:solidFill>
                  <a:schemeClr val="bg1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4.要求团队以上强，善于合作配合，良好的表达力与沟通能力；</a:t>
            </a:r>
            <a:endParaRPr lang="zh-CN" altLang="en-US" sz="1200">
              <a:solidFill>
                <a:schemeClr val="bg1"/>
              </a:solidFill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pPr fontAlgn="auto">
              <a:lnSpc>
                <a:spcPts val="2000"/>
              </a:lnSpc>
            </a:pPr>
            <a:r>
              <a:rPr lang="zh-CN" altLang="en-US" sz="1200">
                <a:solidFill>
                  <a:schemeClr val="bg1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5.播音主持、旅游管理毕业优先</a:t>
            </a:r>
            <a:endParaRPr lang="en-US" altLang="zh-CN" sz="1200" smtClean="0">
              <a:solidFill>
                <a:schemeClr val="bg1"/>
              </a:solidFill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pPr fontAlgn="auto">
              <a:lnSpc>
                <a:spcPts val="2000"/>
              </a:lnSpc>
            </a:pPr>
            <a:r>
              <a:rPr lang="zh-CN" altLang="en-US" sz="1200">
                <a:solidFill>
                  <a:schemeClr val="bg1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薪资待遇：</a:t>
            </a:r>
            <a:endParaRPr lang="zh-CN" altLang="en-US" sz="1200">
              <a:solidFill>
                <a:schemeClr val="bg1"/>
              </a:solidFill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pPr fontAlgn="auto">
              <a:lnSpc>
                <a:spcPts val="2000"/>
              </a:lnSpc>
            </a:pPr>
            <a:r>
              <a:rPr lang="en-US" altLang="zh-CN" sz="1200">
                <a:solidFill>
                  <a:schemeClr val="bg1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1.</a:t>
            </a:r>
            <a:r>
              <a:rPr lang="zh-CN" altLang="en-US" sz="1200">
                <a:solidFill>
                  <a:schemeClr val="bg1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工作时间早九晚六，享国家规定的法定假节日带薪休假</a:t>
            </a:r>
            <a:endParaRPr lang="zh-CN" altLang="en-US" sz="1200">
              <a:solidFill>
                <a:schemeClr val="bg1"/>
              </a:solidFill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pPr fontAlgn="auto">
              <a:lnSpc>
                <a:spcPts val="2000"/>
              </a:lnSpc>
            </a:pPr>
            <a:r>
              <a:rPr lang="en-US" altLang="zh-CN" sz="1200">
                <a:solidFill>
                  <a:schemeClr val="bg1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2.</a:t>
            </a:r>
            <a:r>
              <a:rPr lang="zh-CN" altLang="en-US" sz="1200">
                <a:solidFill>
                  <a:schemeClr val="bg1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中国传统节日发放福利，每月组织康乐活动；</a:t>
            </a:r>
            <a:endParaRPr lang="zh-CN" altLang="en-US" sz="1200">
              <a:solidFill>
                <a:schemeClr val="bg1"/>
              </a:solidFill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pPr fontAlgn="auto">
              <a:lnSpc>
                <a:spcPts val="2000"/>
              </a:lnSpc>
            </a:pPr>
            <a:r>
              <a:rPr lang="en-US" altLang="zh-CN" sz="1200">
                <a:solidFill>
                  <a:schemeClr val="bg1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3.90</a:t>
            </a:r>
            <a:r>
              <a:rPr lang="zh-CN" altLang="en-US" sz="1200">
                <a:solidFill>
                  <a:schemeClr val="bg1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后的团队，工作氛围超棒</a:t>
            </a:r>
            <a:r>
              <a:rPr lang="zh-CN" altLang="en-US" sz="1200" smtClean="0">
                <a:solidFill>
                  <a:schemeClr val="bg1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；</a:t>
            </a:r>
            <a:endParaRPr lang="en-US" altLang="zh-CN" sz="1200" smtClean="0">
              <a:solidFill>
                <a:schemeClr val="bg1"/>
              </a:solidFill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pPr fontAlgn="auto">
              <a:lnSpc>
                <a:spcPts val="2000"/>
              </a:lnSpc>
            </a:pPr>
            <a:r>
              <a:rPr lang="en-US" altLang="zh-CN" sz="1200" smtClean="0">
                <a:solidFill>
                  <a:schemeClr val="bg1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4.</a:t>
            </a:r>
            <a:r>
              <a:rPr lang="zh-CN" altLang="en-US" sz="1200" smtClean="0">
                <a:solidFill>
                  <a:schemeClr val="bg1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 </a:t>
            </a:r>
            <a:r>
              <a:rPr lang="zh-CN" altLang="en-US" sz="1200">
                <a:solidFill>
                  <a:schemeClr val="bg1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试用期</a:t>
            </a:r>
            <a:r>
              <a:rPr lang="zh-CN" altLang="en-US" sz="1200" smtClean="0">
                <a:solidFill>
                  <a:schemeClr val="bg1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待遇：</a:t>
            </a:r>
            <a:r>
              <a:rPr lang="en-US" altLang="zh-CN" sz="1200" smtClean="0">
                <a:solidFill>
                  <a:schemeClr val="bg1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3K-5K</a:t>
            </a:r>
            <a:endParaRPr lang="zh-CN" altLang="en-US" sz="1200">
              <a:solidFill>
                <a:schemeClr val="bg1"/>
              </a:solidFill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pPr fontAlgn="auto">
              <a:lnSpc>
                <a:spcPts val="2000"/>
              </a:lnSpc>
            </a:pPr>
            <a:endParaRPr lang="zh-CN" altLang="en-US" sz="1200">
              <a:solidFill>
                <a:schemeClr val="bg1"/>
              </a:solidFill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948180" y="1634490"/>
            <a:ext cx="2734945" cy="347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2000"/>
              </a:lnSpc>
            </a:pPr>
            <a:r>
              <a:rPr lang="zh-CN" altLang="en-US" sz="2000">
                <a:solidFill>
                  <a:schemeClr val="bg1"/>
                </a:solidFill>
                <a:latin typeface="方正大黑体_GBK" panose="02010600010101010101" charset="-122"/>
                <a:ea typeface="方正大黑体_GBK" panose="02010600010101010101" charset="-122"/>
                <a:cs typeface="Heiti SC Light" panose="02000000000000000000" charset="-122"/>
                <a:sym typeface="+mn-ea"/>
              </a:rPr>
              <a:t>讲解文员岗位职责</a:t>
            </a:r>
            <a:endParaRPr lang="zh-CN" altLang="en-US" sz="2000">
              <a:solidFill>
                <a:schemeClr val="bg1"/>
              </a:solidFill>
              <a:latin typeface="方正大黑体_GBK" panose="02010600010101010101" charset="-122"/>
              <a:ea typeface="方正大黑体_GBK" panose="02010600010101010101" charset="-122"/>
              <a:cs typeface="Heiti SC Light" panose="02000000000000000000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826135" y="1019175"/>
            <a:ext cx="963295" cy="962660"/>
          </a:xfrm>
          <a:prstGeom prst="ellipse">
            <a:avLst/>
          </a:prstGeom>
          <a:solidFill>
            <a:schemeClr val="bg1"/>
          </a:solidFill>
          <a:ln w="76200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6718935" y="3483610"/>
            <a:ext cx="4869815" cy="1951355"/>
            <a:chOff x="11106" y="4048"/>
            <a:chExt cx="7669" cy="3073"/>
          </a:xfrm>
        </p:grpSpPr>
        <p:pic>
          <p:nvPicPr>
            <p:cNvPr id="20" name="图片 19" descr="地址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06" y="4048"/>
              <a:ext cx="1249" cy="1249"/>
            </a:xfrm>
            <a:prstGeom prst="rect">
              <a:avLst/>
            </a:prstGeom>
          </p:spPr>
        </p:pic>
        <p:pic>
          <p:nvPicPr>
            <p:cNvPr id="21" name="图片 20" descr="电话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06" y="5873"/>
              <a:ext cx="1249" cy="1249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12465" y="4165"/>
              <a:ext cx="6291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chemeClr val="accent5">
                      <a:lumMod val="50000"/>
                    </a:schemeClr>
                  </a:solidFill>
                  <a:latin typeface="方正大黑体_GBK" panose="02010600010101010101" charset="-122"/>
                  <a:ea typeface="方正大黑体_GBK" panose="02010600010101010101" charset="-122"/>
                  <a:cs typeface="方正大黑体_GBK" panose="02010600010101010101" charset="-122"/>
                </a:rPr>
                <a:t>公司地址：</a:t>
              </a:r>
              <a:endParaRPr lang="zh-CN" altLang="en-US">
                <a:solidFill>
                  <a:schemeClr val="accent5">
                    <a:lumMod val="50000"/>
                  </a:schemeClr>
                </a:solidFill>
                <a:latin typeface="方正大黑体_GBK" panose="02010600010101010101" charset="-122"/>
                <a:ea typeface="方正大黑体_GBK" panose="02010600010101010101" charset="-122"/>
                <a:cs typeface="方正大黑体_GBK" panose="02010600010101010101" charset="-122"/>
              </a:endParaRPr>
            </a:p>
            <a:p>
              <a:r>
                <a:rPr lang="zh-CN" altLang="en-US">
                  <a:solidFill>
                    <a:schemeClr val="accent5">
                      <a:lumMod val="50000"/>
                    </a:schemeClr>
                  </a:solidFill>
                  <a:latin typeface="方正大黑体_GBK" panose="02010600010101010101" charset="-122"/>
                  <a:ea typeface="方正大黑体_GBK" panose="02010600010101010101" charset="-122"/>
                  <a:cs typeface="方正大黑体_GBK" panose="02010600010101010101" charset="-122"/>
                </a:rPr>
                <a:t>崂山区苗岭路28号金领广场1号楼</a:t>
              </a:r>
              <a:endParaRPr lang="zh-CN" altLang="en-US">
                <a:solidFill>
                  <a:schemeClr val="accent5">
                    <a:lumMod val="50000"/>
                  </a:schemeClr>
                </a:solidFill>
                <a:latin typeface="方正大黑体_GBK" panose="02010600010101010101" charset="-122"/>
                <a:ea typeface="方正大黑体_GBK" panose="02010600010101010101" charset="-122"/>
                <a:cs typeface="方正大黑体_GBK" panose="02010600010101010101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2485" y="6035"/>
              <a:ext cx="6291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chemeClr val="accent5">
                      <a:lumMod val="50000"/>
                    </a:schemeClr>
                  </a:solidFill>
                  <a:latin typeface="方正大黑体_GBK" panose="02010600010101010101" charset="-122"/>
                  <a:ea typeface="方正大黑体_GBK" panose="02010600010101010101" charset="-122"/>
                  <a:cs typeface="方正大黑体_GBK" panose="02010600010101010101" charset="-122"/>
                </a:rPr>
                <a:t>联系电话：</a:t>
              </a:r>
              <a:endParaRPr lang="zh-CN" altLang="en-US">
                <a:solidFill>
                  <a:schemeClr val="accent5">
                    <a:lumMod val="50000"/>
                  </a:schemeClr>
                </a:solidFill>
                <a:latin typeface="方正大黑体_GBK" panose="02010600010101010101" charset="-122"/>
                <a:ea typeface="方正大黑体_GBK" panose="02010600010101010101" charset="-122"/>
                <a:cs typeface="方正大黑体_GBK" panose="02010600010101010101" charset="-122"/>
              </a:endParaRPr>
            </a:p>
            <a:p>
              <a:r>
                <a:rPr lang="zh-CN" altLang="en-US">
                  <a:solidFill>
                    <a:schemeClr val="accent5">
                      <a:lumMod val="50000"/>
                    </a:schemeClr>
                  </a:solidFill>
                  <a:latin typeface="方正大黑体_GBK" panose="02010600010101010101" charset="-122"/>
                  <a:ea typeface="方正大黑体_GBK" panose="02010600010101010101" charset="-122"/>
                  <a:cs typeface="方正大黑体_GBK" panose="02010600010101010101" charset="-122"/>
                </a:rPr>
                <a:t>宋女士：13553017077</a:t>
              </a:r>
              <a:endParaRPr lang="zh-CN" altLang="en-US">
                <a:solidFill>
                  <a:schemeClr val="accent5">
                    <a:lumMod val="50000"/>
                  </a:schemeClr>
                </a:solidFill>
                <a:latin typeface="方正大黑体_GBK" panose="02010600010101010101" charset="-122"/>
                <a:ea typeface="方正大黑体_GBK" panose="02010600010101010101" charset="-122"/>
                <a:cs typeface="方正大黑体_GBK" panose="02010600010101010101" charset="-122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6718935" y="1981835"/>
            <a:ext cx="4750435" cy="1501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2200"/>
              </a:lnSpc>
            </a:pPr>
            <a:r>
              <a:rPr lang="en-US" altLang="zh-CN">
                <a:solidFill>
                  <a:schemeClr val="accent5">
                    <a:lumMod val="50000"/>
                  </a:schemeClr>
                </a:solidFill>
                <a:latin typeface="方正大黑体_GBK" panose="02010600010101010101" charset="-122"/>
                <a:ea typeface="方正大黑体_GBK" panose="02010600010101010101" charset="-122"/>
                <a:cs typeface="方正大黑体_GBK" panose="02010600010101010101" charset="-122"/>
                <a:sym typeface="+mn-ea"/>
              </a:rPr>
              <a:t>    </a:t>
            </a:r>
            <a:r>
              <a:rPr lang="zh-CN" altLang="en-US">
                <a:solidFill>
                  <a:schemeClr val="accent5">
                    <a:lumMod val="50000"/>
                  </a:schemeClr>
                </a:solidFill>
                <a:latin typeface="方正大黑体_GBK" panose="02010600010101010101" charset="-122"/>
                <a:ea typeface="方正大黑体_GBK" panose="02010600010101010101" charset="-122"/>
                <a:cs typeface="方正大黑体_GBK" panose="02010600010101010101" charset="-122"/>
                <a:sym typeface="+mn-ea"/>
              </a:rPr>
              <a:t>在这里没有怀才不遇，没有勾心斗角，在这里不仅能学到专业技能，还有广阔的晋升空间，加入我们你会发现平台的选择大于自己的努力，我在这里等你呦！</a:t>
            </a:r>
            <a:endParaRPr lang="zh-CN" altLang="en-US">
              <a:solidFill>
                <a:schemeClr val="accent5">
                  <a:lumMod val="50000"/>
                </a:schemeClr>
              </a:solidFill>
              <a:latin typeface="方正大黑体_GBK" panose="02010600010101010101" charset="-122"/>
              <a:ea typeface="方正大黑体_GBK" panose="02010600010101010101" charset="-122"/>
              <a:cs typeface="方正大黑体_GBK" panose="02010600010101010101" charset="-122"/>
            </a:endParaRPr>
          </a:p>
          <a:p>
            <a:pPr fontAlgn="auto">
              <a:lnSpc>
                <a:spcPts val="2200"/>
              </a:lnSpc>
            </a:pPr>
            <a:endParaRPr lang="zh-CN" altLang="en-US">
              <a:solidFill>
                <a:schemeClr val="accent5">
                  <a:lumMod val="50000"/>
                </a:schemeClr>
              </a:solidFill>
              <a:latin typeface="方正大黑体_GBK" panose="02010600010101010101" charset="-122"/>
              <a:ea typeface="方正大黑体_GBK" panose="02010600010101010101" charset="-122"/>
              <a:cs typeface="方正大黑体_GBK" panose="02010600010101010101" charset="-122"/>
            </a:endParaRPr>
          </a:p>
        </p:txBody>
      </p:sp>
      <p:pic>
        <p:nvPicPr>
          <p:cNvPr id="34" name="图片 33" descr="讲解员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290" y="1156970"/>
            <a:ext cx="768350" cy="687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25" y="184373"/>
            <a:ext cx="675814" cy="767926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582295" y="1407160"/>
            <a:ext cx="5741670" cy="5073650"/>
          </a:xfrm>
          <a:prstGeom prst="roundRect">
            <a:avLst>
              <a:gd name="adj" fmla="val 6037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26135" y="2162175"/>
            <a:ext cx="8354060" cy="4451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2000"/>
              </a:lnSpc>
            </a:pPr>
            <a:r>
              <a:rPr lang="zh-CN" altLang="en-US" sz="1200">
                <a:solidFill>
                  <a:schemeClr val="bg1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1、负责公司的行政后勤工作、创造舒适、优美、整洁的工作环境</a:t>
            </a:r>
            <a:endParaRPr lang="zh-CN" altLang="en-US" sz="1200">
              <a:solidFill>
                <a:schemeClr val="bg1"/>
              </a:solidFill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pPr fontAlgn="auto">
              <a:lnSpc>
                <a:spcPts val="2000"/>
              </a:lnSpc>
            </a:pPr>
            <a:r>
              <a:rPr lang="zh-CN" altLang="en-US" sz="1200">
                <a:solidFill>
                  <a:schemeClr val="bg1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2、会务相关工作、包括会前通知、准备、收集资料、会后会议纪要及内容收集</a:t>
            </a:r>
            <a:endParaRPr lang="zh-CN" altLang="en-US" sz="1200">
              <a:solidFill>
                <a:schemeClr val="bg1"/>
              </a:solidFill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pPr fontAlgn="auto">
              <a:lnSpc>
                <a:spcPts val="2000"/>
              </a:lnSpc>
            </a:pPr>
            <a:r>
              <a:rPr lang="zh-CN" altLang="en-US" sz="1200">
                <a:solidFill>
                  <a:schemeClr val="bg1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3、对外及相关部门联络接待，接听来电，解答咨询及传递信息等工作</a:t>
            </a:r>
            <a:endParaRPr lang="zh-CN" altLang="en-US" sz="1200">
              <a:solidFill>
                <a:schemeClr val="bg1"/>
              </a:solidFill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pPr fontAlgn="auto">
              <a:lnSpc>
                <a:spcPts val="2000"/>
              </a:lnSpc>
            </a:pPr>
            <a:r>
              <a:rPr lang="zh-CN" altLang="en-US" sz="1200">
                <a:solidFill>
                  <a:schemeClr val="bg1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4、协助办理会议、培训、公司集体活动组织与安排，节假日慰问等</a:t>
            </a:r>
            <a:endParaRPr lang="zh-CN" altLang="en-US" sz="1200">
              <a:solidFill>
                <a:schemeClr val="bg1"/>
              </a:solidFill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pPr fontAlgn="auto">
              <a:lnSpc>
                <a:spcPts val="2000"/>
              </a:lnSpc>
            </a:pPr>
            <a:r>
              <a:rPr lang="zh-CN" altLang="en-US" sz="1200">
                <a:solidFill>
                  <a:schemeClr val="bg1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5、做好材料收集、档案管理、文书起草、公文制定、文件收发等工作</a:t>
            </a:r>
            <a:endParaRPr lang="zh-CN" altLang="en-US" sz="1200">
              <a:solidFill>
                <a:schemeClr val="bg1"/>
              </a:solidFill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pPr fontAlgn="auto">
              <a:lnSpc>
                <a:spcPts val="2000"/>
              </a:lnSpc>
            </a:pPr>
            <a:r>
              <a:rPr lang="zh-CN" altLang="en-US" sz="1200">
                <a:solidFill>
                  <a:schemeClr val="bg1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6、完成上级交办的各项工作</a:t>
            </a:r>
            <a:endParaRPr lang="zh-CN" altLang="en-US" sz="1200">
              <a:solidFill>
                <a:schemeClr val="bg1"/>
              </a:solidFill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pPr fontAlgn="auto">
              <a:lnSpc>
                <a:spcPts val="2000"/>
              </a:lnSpc>
            </a:pPr>
            <a:r>
              <a:rPr lang="zh-CN" altLang="en-US" sz="1200">
                <a:solidFill>
                  <a:schemeClr val="bg1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任职要求：</a:t>
            </a:r>
            <a:endParaRPr lang="zh-CN" altLang="en-US" sz="1200">
              <a:solidFill>
                <a:schemeClr val="bg1"/>
              </a:solidFill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pPr fontAlgn="auto">
              <a:lnSpc>
                <a:spcPts val="2000"/>
              </a:lnSpc>
            </a:pPr>
            <a:r>
              <a:rPr lang="zh-CN" altLang="en-US" sz="1200">
                <a:solidFill>
                  <a:schemeClr val="bg1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1、普通话标准流利，形象气质佳，亲和力强，服务意识强</a:t>
            </a:r>
            <a:endParaRPr lang="zh-CN" altLang="en-US" sz="1200">
              <a:solidFill>
                <a:schemeClr val="bg1"/>
              </a:solidFill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pPr fontAlgn="auto">
              <a:lnSpc>
                <a:spcPts val="2000"/>
              </a:lnSpc>
            </a:pPr>
            <a:r>
              <a:rPr lang="zh-CN" altLang="en-US" sz="1200">
                <a:solidFill>
                  <a:schemeClr val="bg1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2、组织沟通能力强，能熟练掌握文字编辑、排版和办公室软件的操作</a:t>
            </a:r>
            <a:endParaRPr lang="zh-CN" altLang="en-US" sz="1200">
              <a:solidFill>
                <a:schemeClr val="bg1"/>
              </a:solidFill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pPr fontAlgn="auto">
              <a:lnSpc>
                <a:spcPts val="2000"/>
              </a:lnSpc>
            </a:pPr>
            <a:r>
              <a:rPr lang="zh-CN" altLang="en-US" sz="1200">
                <a:solidFill>
                  <a:schemeClr val="bg1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3、工作负责，主动 ，干练，反应灵敏 形象良好</a:t>
            </a:r>
            <a:endParaRPr lang="zh-CN" altLang="en-US" sz="1200">
              <a:solidFill>
                <a:schemeClr val="bg1"/>
              </a:solidFill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pPr fontAlgn="auto">
              <a:lnSpc>
                <a:spcPts val="2000"/>
              </a:lnSpc>
            </a:pPr>
            <a:r>
              <a:rPr lang="zh-CN" altLang="en-US" sz="1200">
                <a:solidFill>
                  <a:schemeClr val="bg1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4、行政管理、工商管理等专业 大专以上学历 择优录取</a:t>
            </a:r>
            <a:endParaRPr lang="en-US" altLang="zh-CN" sz="1200" smtClean="0">
              <a:solidFill>
                <a:schemeClr val="bg1"/>
              </a:solidFill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pPr fontAlgn="auto">
              <a:lnSpc>
                <a:spcPts val="2000"/>
              </a:lnSpc>
            </a:pPr>
            <a:r>
              <a:rPr lang="zh-CN" altLang="en-US" sz="1200">
                <a:solidFill>
                  <a:schemeClr val="bg1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薪资待遇：</a:t>
            </a:r>
            <a:endParaRPr lang="zh-CN" altLang="en-US" sz="1200">
              <a:solidFill>
                <a:schemeClr val="bg1"/>
              </a:solidFill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pPr fontAlgn="auto">
              <a:lnSpc>
                <a:spcPts val="2000"/>
              </a:lnSpc>
            </a:pPr>
            <a:r>
              <a:rPr lang="en-US" altLang="zh-CN" sz="1200">
                <a:solidFill>
                  <a:schemeClr val="bg1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1.</a:t>
            </a:r>
            <a:r>
              <a:rPr lang="zh-CN" altLang="en-US" sz="1200">
                <a:solidFill>
                  <a:schemeClr val="bg1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工作时间早九晚六，享国家规定的法定假节日带薪休假</a:t>
            </a:r>
            <a:endParaRPr lang="zh-CN" altLang="en-US" sz="1200">
              <a:solidFill>
                <a:schemeClr val="bg1"/>
              </a:solidFill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pPr fontAlgn="auto">
              <a:lnSpc>
                <a:spcPts val="2000"/>
              </a:lnSpc>
            </a:pPr>
            <a:r>
              <a:rPr lang="en-US" altLang="zh-CN" sz="1200">
                <a:solidFill>
                  <a:schemeClr val="bg1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2.</a:t>
            </a:r>
            <a:r>
              <a:rPr lang="zh-CN" altLang="en-US" sz="1200">
                <a:solidFill>
                  <a:schemeClr val="bg1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中国传统节日发放福利，每月组织康乐活动；</a:t>
            </a:r>
            <a:endParaRPr lang="zh-CN" altLang="en-US" sz="1200">
              <a:solidFill>
                <a:schemeClr val="bg1"/>
              </a:solidFill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pPr fontAlgn="auto">
              <a:lnSpc>
                <a:spcPts val="2000"/>
              </a:lnSpc>
            </a:pPr>
            <a:r>
              <a:rPr lang="en-US" altLang="zh-CN" sz="1200">
                <a:solidFill>
                  <a:schemeClr val="bg1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3.90</a:t>
            </a:r>
            <a:r>
              <a:rPr lang="zh-CN" altLang="en-US" sz="1200">
                <a:solidFill>
                  <a:schemeClr val="bg1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后的团队，工作氛围超棒</a:t>
            </a:r>
            <a:r>
              <a:rPr lang="zh-CN" altLang="en-US" sz="1200" smtClean="0">
                <a:solidFill>
                  <a:schemeClr val="bg1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；</a:t>
            </a:r>
            <a:endParaRPr lang="en-US" altLang="zh-CN" sz="1200" smtClean="0">
              <a:solidFill>
                <a:schemeClr val="bg1"/>
              </a:solidFill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pPr fontAlgn="auto">
              <a:lnSpc>
                <a:spcPts val="2000"/>
              </a:lnSpc>
            </a:pPr>
            <a:r>
              <a:rPr lang="en-US" altLang="zh-CN" sz="1200" smtClean="0">
                <a:solidFill>
                  <a:schemeClr val="bg1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4.</a:t>
            </a:r>
            <a:r>
              <a:rPr lang="zh-CN" altLang="en-US" sz="1200" smtClean="0">
                <a:solidFill>
                  <a:schemeClr val="bg1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 </a:t>
            </a:r>
            <a:r>
              <a:rPr lang="zh-CN" altLang="en-US" sz="1200">
                <a:solidFill>
                  <a:schemeClr val="bg1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试用期</a:t>
            </a:r>
            <a:r>
              <a:rPr lang="zh-CN" altLang="en-US" sz="1200" smtClean="0">
                <a:solidFill>
                  <a:schemeClr val="bg1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待遇：</a:t>
            </a:r>
            <a:r>
              <a:rPr lang="en-US" altLang="zh-CN" sz="1200" smtClean="0">
                <a:solidFill>
                  <a:schemeClr val="bg1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3K-5K</a:t>
            </a:r>
            <a:endParaRPr lang="zh-CN" altLang="en-US" sz="1200">
              <a:solidFill>
                <a:schemeClr val="bg1"/>
              </a:solidFill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pPr fontAlgn="auto">
              <a:lnSpc>
                <a:spcPts val="2000"/>
              </a:lnSpc>
            </a:pPr>
            <a:endParaRPr lang="zh-CN" altLang="en-US" sz="1200">
              <a:solidFill>
                <a:schemeClr val="bg1"/>
              </a:solidFill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948180" y="1634490"/>
            <a:ext cx="2734945" cy="347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2000"/>
              </a:lnSpc>
            </a:pPr>
            <a:r>
              <a:rPr lang="zh-CN" altLang="en-US" sz="2000">
                <a:solidFill>
                  <a:schemeClr val="bg1"/>
                </a:solidFill>
                <a:latin typeface="方正大黑体_GBK" panose="02010600010101010101" charset="-122"/>
                <a:ea typeface="方正大黑体_GBK" panose="02010600010101010101" charset="-122"/>
                <a:cs typeface="Heiti SC Light" panose="02000000000000000000" charset="-122"/>
                <a:sym typeface="+mn-ea"/>
              </a:rPr>
              <a:t>讲解文员岗位职责</a:t>
            </a:r>
            <a:endParaRPr lang="zh-CN" altLang="en-US" sz="2000">
              <a:solidFill>
                <a:schemeClr val="bg1"/>
              </a:solidFill>
              <a:latin typeface="方正大黑体_GBK" panose="02010600010101010101" charset="-122"/>
              <a:ea typeface="方正大黑体_GBK" panose="02010600010101010101" charset="-122"/>
              <a:cs typeface="Heiti SC Light" panose="02000000000000000000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826135" y="1019175"/>
            <a:ext cx="963295" cy="962660"/>
          </a:xfrm>
          <a:prstGeom prst="ellipse">
            <a:avLst/>
          </a:prstGeom>
          <a:solidFill>
            <a:schemeClr val="bg1"/>
          </a:solidFill>
          <a:ln w="76200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zhiy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940" y="1151255"/>
            <a:ext cx="781050" cy="6985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6718935" y="3483610"/>
            <a:ext cx="4869815" cy="1951355"/>
            <a:chOff x="11106" y="4048"/>
            <a:chExt cx="7669" cy="3073"/>
          </a:xfrm>
        </p:grpSpPr>
        <p:pic>
          <p:nvPicPr>
            <p:cNvPr id="5" name="图片 4" descr="地址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06" y="4048"/>
              <a:ext cx="1249" cy="1249"/>
            </a:xfrm>
            <a:prstGeom prst="rect">
              <a:avLst/>
            </a:prstGeom>
          </p:spPr>
        </p:pic>
        <p:pic>
          <p:nvPicPr>
            <p:cNvPr id="7" name="图片 6" descr="电话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06" y="5873"/>
              <a:ext cx="1249" cy="1249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12465" y="4165"/>
              <a:ext cx="6291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chemeClr val="accent5">
                      <a:lumMod val="50000"/>
                    </a:schemeClr>
                  </a:solidFill>
                  <a:latin typeface="方正大黑体_GBK" panose="02010600010101010101" charset="-122"/>
                  <a:ea typeface="方正大黑体_GBK" panose="02010600010101010101" charset="-122"/>
                  <a:cs typeface="方正大黑体_GBK" panose="02010600010101010101" charset="-122"/>
                </a:rPr>
                <a:t>公司地址：</a:t>
              </a:r>
              <a:endParaRPr lang="zh-CN" altLang="en-US">
                <a:solidFill>
                  <a:schemeClr val="accent5">
                    <a:lumMod val="50000"/>
                  </a:schemeClr>
                </a:solidFill>
                <a:latin typeface="方正大黑体_GBK" panose="02010600010101010101" charset="-122"/>
                <a:ea typeface="方正大黑体_GBK" panose="02010600010101010101" charset="-122"/>
                <a:cs typeface="方正大黑体_GBK" panose="02010600010101010101" charset="-122"/>
              </a:endParaRPr>
            </a:p>
            <a:p>
              <a:r>
                <a:rPr lang="zh-CN" altLang="en-US">
                  <a:solidFill>
                    <a:schemeClr val="accent5">
                      <a:lumMod val="50000"/>
                    </a:schemeClr>
                  </a:solidFill>
                  <a:latin typeface="方正大黑体_GBK" panose="02010600010101010101" charset="-122"/>
                  <a:ea typeface="方正大黑体_GBK" panose="02010600010101010101" charset="-122"/>
                  <a:cs typeface="方正大黑体_GBK" panose="02010600010101010101" charset="-122"/>
                </a:rPr>
                <a:t>崂山区苗岭路28号金领广场1号楼</a:t>
              </a:r>
              <a:endParaRPr lang="zh-CN" altLang="en-US">
                <a:solidFill>
                  <a:schemeClr val="accent5">
                    <a:lumMod val="50000"/>
                  </a:schemeClr>
                </a:solidFill>
                <a:latin typeface="方正大黑体_GBK" panose="02010600010101010101" charset="-122"/>
                <a:ea typeface="方正大黑体_GBK" panose="02010600010101010101" charset="-122"/>
                <a:cs typeface="方正大黑体_GBK" panose="02010600010101010101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2485" y="6035"/>
              <a:ext cx="6291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chemeClr val="accent5">
                      <a:lumMod val="50000"/>
                    </a:schemeClr>
                  </a:solidFill>
                  <a:latin typeface="方正大黑体_GBK" panose="02010600010101010101" charset="-122"/>
                  <a:ea typeface="方正大黑体_GBK" panose="02010600010101010101" charset="-122"/>
                  <a:cs typeface="方正大黑体_GBK" panose="02010600010101010101" charset="-122"/>
                </a:rPr>
                <a:t>联系电话：</a:t>
              </a:r>
              <a:endParaRPr lang="zh-CN" altLang="en-US">
                <a:solidFill>
                  <a:schemeClr val="accent5">
                    <a:lumMod val="50000"/>
                  </a:schemeClr>
                </a:solidFill>
                <a:latin typeface="方正大黑体_GBK" panose="02010600010101010101" charset="-122"/>
                <a:ea typeface="方正大黑体_GBK" panose="02010600010101010101" charset="-122"/>
                <a:cs typeface="方正大黑体_GBK" panose="02010600010101010101" charset="-122"/>
              </a:endParaRPr>
            </a:p>
            <a:p>
              <a:r>
                <a:rPr lang="zh-CN" altLang="en-US">
                  <a:solidFill>
                    <a:schemeClr val="accent5">
                      <a:lumMod val="50000"/>
                    </a:schemeClr>
                  </a:solidFill>
                  <a:latin typeface="方正大黑体_GBK" panose="02010600010101010101" charset="-122"/>
                  <a:ea typeface="方正大黑体_GBK" panose="02010600010101010101" charset="-122"/>
                  <a:cs typeface="方正大黑体_GBK" panose="02010600010101010101" charset="-122"/>
                </a:rPr>
                <a:t>宋女士：13553017077</a:t>
              </a:r>
              <a:endParaRPr lang="zh-CN" altLang="en-US">
                <a:solidFill>
                  <a:schemeClr val="accent5">
                    <a:lumMod val="50000"/>
                  </a:schemeClr>
                </a:solidFill>
                <a:latin typeface="方正大黑体_GBK" panose="02010600010101010101" charset="-122"/>
                <a:ea typeface="方正大黑体_GBK" panose="02010600010101010101" charset="-122"/>
                <a:cs typeface="方正大黑体_GBK" panose="02010600010101010101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6718935" y="1981835"/>
            <a:ext cx="4750435" cy="1501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2200"/>
              </a:lnSpc>
            </a:pPr>
            <a:r>
              <a:rPr lang="en-US" altLang="zh-CN">
                <a:solidFill>
                  <a:schemeClr val="accent5">
                    <a:lumMod val="50000"/>
                  </a:schemeClr>
                </a:solidFill>
                <a:latin typeface="方正大黑体_GBK" panose="02010600010101010101" charset="-122"/>
                <a:ea typeface="方正大黑体_GBK" panose="02010600010101010101" charset="-122"/>
                <a:cs typeface="方正大黑体_GBK" panose="02010600010101010101" charset="-122"/>
                <a:sym typeface="+mn-ea"/>
              </a:rPr>
              <a:t>    </a:t>
            </a:r>
            <a:r>
              <a:rPr lang="zh-CN" altLang="en-US">
                <a:solidFill>
                  <a:schemeClr val="accent5">
                    <a:lumMod val="50000"/>
                  </a:schemeClr>
                </a:solidFill>
                <a:latin typeface="方正大黑体_GBK" panose="02010600010101010101" charset="-122"/>
                <a:ea typeface="方正大黑体_GBK" panose="02010600010101010101" charset="-122"/>
                <a:cs typeface="方正大黑体_GBK" panose="02010600010101010101" charset="-122"/>
                <a:sym typeface="+mn-ea"/>
              </a:rPr>
              <a:t>在这里没有怀才不遇，没有勾心斗角，在这里不仅能学到专业技能，还有广阔的晋升空间，加入我们你会发现平台的选择大于自己的努力，我在这里等你呦！</a:t>
            </a:r>
            <a:endParaRPr lang="zh-CN" altLang="en-US">
              <a:solidFill>
                <a:schemeClr val="accent5">
                  <a:lumMod val="50000"/>
                </a:schemeClr>
              </a:solidFill>
              <a:latin typeface="方正大黑体_GBK" panose="02010600010101010101" charset="-122"/>
              <a:ea typeface="方正大黑体_GBK" panose="02010600010101010101" charset="-122"/>
              <a:cs typeface="方正大黑体_GBK" panose="02010600010101010101" charset="-122"/>
            </a:endParaRPr>
          </a:p>
          <a:p>
            <a:pPr fontAlgn="auto">
              <a:lnSpc>
                <a:spcPts val="2200"/>
              </a:lnSpc>
            </a:pPr>
            <a:endParaRPr lang="zh-CN" altLang="en-US">
              <a:solidFill>
                <a:schemeClr val="accent5">
                  <a:lumMod val="50000"/>
                </a:schemeClr>
              </a:solidFill>
              <a:latin typeface="方正大黑体_GBK" panose="02010600010101010101" charset="-122"/>
              <a:ea typeface="方正大黑体_GBK" panose="02010600010101010101" charset="-122"/>
              <a:cs typeface="方正大黑体_GBK" panose="0201060001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1509</Words>
  <Application>WPS 文字</Application>
  <PresentationFormat>宽屏</PresentationFormat>
  <Paragraphs>89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22" baseType="lpstr">
      <vt:lpstr>Arial</vt:lpstr>
      <vt:lpstr>方正书宋_GBK</vt:lpstr>
      <vt:lpstr>Wingdings</vt:lpstr>
      <vt:lpstr>Heiti SC Light</vt:lpstr>
      <vt:lpstr>方正大黑体_GBK</vt:lpstr>
      <vt:lpstr>微软雅黑</vt:lpstr>
      <vt:lpstr>宋体</vt:lpstr>
      <vt:lpstr>Arial Unicode MS</vt:lpstr>
      <vt:lpstr>Calibri</vt:lpstr>
      <vt:lpstr>Calibri Light</vt:lpstr>
      <vt:lpstr>Helvetica Neue</vt:lpstr>
      <vt:lpstr>汉仪超级战甲</vt:lpstr>
      <vt:lpstr>汉仪正圆</vt:lpstr>
      <vt:lpstr>文道朗月黑</vt:lpstr>
      <vt:lpstr>汉仪中黑简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zhongqiaoguoji</dc:creator>
  <cp:lastModifiedBy>zhongqiaoguoji</cp:lastModifiedBy>
  <cp:revision>4</cp:revision>
  <dcterms:created xsi:type="dcterms:W3CDTF">2022-06-07T06:38:23Z</dcterms:created>
  <dcterms:modified xsi:type="dcterms:W3CDTF">2022-06-07T06:38:23Z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2052-3.9.0.6159</vt:lpwstr>
  </property>
</Properties>
</file>